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0" r:id="rId5"/>
    <p:sldId id="263" r:id="rId6"/>
    <p:sldId id="265" r:id="rId7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4B4B"/>
    <a:srgbClr val="323232"/>
    <a:srgbClr val="64646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89" d="100"/>
          <a:sy n="89" d="100"/>
        </p:scale>
        <p:origin x="1282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e libre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orme libre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r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17" name="Sous-titr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Modifiez le style des sous-titres du masque</a:t>
            </a:r>
            <a:endParaRPr kumimoji="0" lang="en-US"/>
          </a:p>
        </p:txBody>
      </p:sp>
      <p:sp>
        <p:nvSpPr>
          <p:cNvPr id="30" name="Espace réservé de la date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3ACE-E9CD-4F9B-8222-54162D0977A0}" type="datetimeFigureOut">
              <a:rPr lang="fr-FR" smtClean="0"/>
              <a:t>12/05/2014</a:t>
            </a:fld>
            <a:endParaRPr lang="fr-FR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83DEA-6BA3-4A8F-97A8-D314316C9BDD}" type="slidenum">
              <a:rPr lang="fr-FR" smtClean="0"/>
              <a:t>‹N°›</a:t>
            </a:fld>
            <a:endParaRPr lang="fr-F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3ACE-E9CD-4F9B-8222-54162D0977A0}" type="datetimeFigureOut">
              <a:rPr lang="fr-FR" smtClean="0"/>
              <a:t>12/05/2014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83DEA-6BA3-4A8F-97A8-D314316C9BD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3ACE-E9CD-4F9B-8222-54162D0977A0}" type="datetimeFigureOut">
              <a:rPr lang="fr-FR" smtClean="0"/>
              <a:t>12/05/2014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83DEA-6BA3-4A8F-97A8-D314316C9BD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3ACE-E9CD-4F9B-8222-54162D0977A0}" type="datetimeFigureOut">
              <a:rPr lang="fr-FR" smtClean="0"/>
              <a:t>12/05/2014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83DEA-6BA3-4A8F-97A8-D314316C9BD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e libre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orme libre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3ACE-E9CD-4F9B-8222-54162D0977A0}" type="datetimeFigureOut">
              <a:rPr lang="fr-FR" smtClean="0"/>
              <a:t>12/05/2014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83DEA-6BA3-4A8F-97A8-D314316C9BDD}" type="slidenum">
              <a:rPr lang="fr-FR" smtClean="0"/>
              <a:t>‹N°›</a:t>
            </a:fld>
            <a:endParaRPr lang="fr-F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3ACE-E9CD-4F9B-8222-54162D0977A0}" type="datetimeFigureOut">
              <a:rPr lang="fr-FR" smtClean="0"/>
              <a:t>12/05/2014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83DEA-6BA3-4A8F-97A8-D314316C9BD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3ACE-E9CD-4F9B-8222-54162D0977A0}" type="datetimeFigureOut">
              <a:rPr lang="fr-FR" smtClean="0"/>
              <a:t>12/05/2014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83DEA-6BA3-4A8F-97A8-D314316C9BD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3ACE-E9CD-4F9B-8222-54162D0977A0}" type="datetimeFigureOut">
              <a:rPr lang="fr-FR" smtClean="0"/>
              <a:t>12/05/2014</a:t>
            </a:fld>
            <a:endParaRPr lang="fr-FR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583DEA-6BA3-4A8F-97A8-D314316C9BDD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3ACE-E9CD-4F9B-8222-54162D0977A0}" type="datetimeFigureOut">
              <a:rPr lang="fr-FR" smtClean="0"/>
              <a:t>12/05/2014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83DEA-6BA3-4A8F-97A8-D314316C9BD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3ACE-E9CD-4F9B-8222-54162D0977A0}" type="datetimeFigureOut">
              <a:rPr lang="fr-FR" smtClean="0"/>
              <a:t>12/05/2014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AB583DEA-6BA3-4A8F-97A8-D314316C9BD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AE1C3ACE-E9CD-4F9B-8222-54162D0977A0}" type="datetimeFigureOut">
              <a:rPr lang="fr-FR" smtClean="0"/>
              <a:t>12/05/2014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83DEA-6BA3-4A8F-97A8-D314316C9BD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e libre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orme libre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smtClean="0"/>
              <a:t>Modifiez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AE1C3ACE-E9CD-4F9B-8222-54162D0977A0}" type="datetimeFigureOut">
              <a:rPr lang="fr-FR" smtClean="0"/>
              <a:t>12/05/2014</a:t>
            </a:fld>
            <a:endParaRPr lang="fr-FR"/>
          </a:p>
        </p:txBody>
      </p:sp>
      <p:sp>
        <p:nvSpPr>
          <p:cNvPr id="22" name="Espace réservé du pied de page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AB583DEA-6BA3-4A8F-97A8-D314316C9BDD}" type="slidenum">
              <a:rPr lang="fr-FR" smtClean="0"/>
              <a:t>‹N°›</a:t>
            </a:fld>
            <a:endParaRPr lang="fr-F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/>
          <p:cNvSpPr txBox="1"/>
          <p:nvPr/>
        </p:nvSpPr>
        <p:spPr>
          <a:xfrm>
            <a:off x="251520" y="5733256"/>
            <a:ext cx="8640960" cy="52322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   Hugo LECURU                              Arthur GAUTIER</a:t>
            </a:r>
            <a:endParaRPr lang="fr-FR" sz="2800" dirty="0"/>
          </a:p>
        </p:txBody>
      </p:sp>
      <p:sp>
        <p:nvSpPr>
          <p:cNvPr id="2" name="ZoneTexte 1"/>
          <p:cNvSpPr txBox="1"/>
          <p:nvPr/>
        </p:nvSpPr>
        <p:spPr>
          <a:xfrm>
            <a:off x="251520" y="2022368"/>
            <a:ext cx="8640960" cy="2308324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800" dirty="0" smtClean="0"/>
              <a:t>Fonctionnement </a:t>
            </a:r>
          </a:p>
          <a:p>
            <a:pPr algn="ctr"/>
            <a:r>
              <a:rPr lang="fr-FR" sz="4800" dirty="0" smtClean="0"/>
              <a:t>des radars </a:t>
            </a:r>
          </a:p>
          <a:p>
            <a:pPr algn="ctr"/>
            <a:r>
              <a:rPr lang="fr-FR" sz="4800" dirty="0" smtClean="0"/>
              <a:t>autoroutes</a:t>
            </a:r>
            <a:endParaRPr lang="fr-FR" sz="4800" dirty="0"/>
          </a:p>
        </p:txBody>
      </p:sp>
    </p:spTree>
    <p:extLst>
      <p:ext uri="{BB962C8B-B14F-4D97-AF65-F5344CB8AC3E}">
        <p14:creationId xmlns:p14="http://schemas.microsoft.com/office/powerpoint/2010/main" val="241456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45768" y="274320"/>
            <a:ext cx="7470648" cy="1143000"/>
          </a:xfrm>
        </p:spPr>
        <p:txBody>
          <a:bodyPr/>
          <a:lstStyle/>
          <a:p>
            <a:pPr algn="ctr"/>
            <a:r>
              <a:rPr lang="fr-FR" u="sng" dirty="0" smtClean="0"/>
              <a:t>Plan</a:t>
            </a:r>
            <a:endParaRPr lang="fr-FR" u="sng" dirty="0"/>
          </a:p>
        </p:txBody>
      </p:sp>
      <p:sp>
        <p:nvSpPr>
          <p:cNvPr id="4" name="ZoneTexte 3"/>
          <p:cNvSpPr txBox="1"/>
          <p:nvPr/>
        </p:nvSpPr>
        <p:spPr>
          <a:xfrm>
            <a:off x="827584" y="1523479"/>
            <a:ext cx="2160240" cy="138499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fr-FR" sz="2800" dirty="0" smtClean="0">
              <a:latin typeface="Calibri" panose="020F0502020204030204" pitchFamily="34" charset="0"/>
            </a:endParaRPr>
          </a:p>
          <a:p>
            <a:pPr algn="ctr"/>
            <a:r>
              <a:rPr lang="fr-FR" sz="2800" dirty="0" smtClean="0">
                <a:latin typeface="Calibri" panose="020F0502020204030204" pitchFamily="34" charset="0"/>
              </a:rPr>
              <a:t>Introduction</a:t>
            </a:r>
            <a:endParaRPr lang="fr-FR" sz="2800" dirty="0">
              <a:latin typeface="Calibri" panose="020F0502020204030204" pitchFamily="34" charset="0"/>
            </a:endParaRPr>
          </a:p>
          <a:p>
            <a:endParaRPr lang="fr-FR" sz="2800" dirty="0">
              <a:latin typeface="Calibri" panose="020F050202020403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4499992" y="1523479"/>
            <a:ext cx="3154592" cy="138499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fr-FR" sz="2800" dirty="0" smtClean="0">
              <a:latin typeface="Calibri" panose="020F0502020204030204" pitchFamily="34" charset="0"/>
            </a:endParaRPr>
          </a:p>
          <a:p>
            <a:r>
              <a:rPr lang="fr-FR" sz="2800" dirty="0" smtClean="0">
                <a:latin typeface="Calibri" panose="020F0502020204030204" pitchFamily="34" charset="0"/>
              </a:rPr>
              <a:t>Radar à ondes radio</a:t>
            </a:r>
            <a:endParaRPr lang="fr-FR" sz="2800" dirty="0">
              <a:latin typeface="Calibri" panose="020F0502020204030204" pitchFamily="34" charset="0"/>
            </a:endParaRPr>
          </a:p>
          <a:p>
            <a:endParaRPr lang="fr-FR" sz="2800" dirty="0">
              <a:latin typeface="Calibri" panose="020F050202020403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805936" y="3719745"/>
            <a:ext cx="2181888" cy="138499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fr-FR" sz="2800" dirty="0" smtClean="0">
              <a:latin typeface="Calibri" panose="020F0502020204030204" pitchFamily="34" charset="0"/>
            </a:endParaRPr>
          </a:p>
          <a:p>
            <a:pPr algn="ctr"/>
            <a:r>
              <a:rPr lang="fr-FR" sz="2800" dirty="0" smtClean="0">
                <a:latin typeface="Calibri" panose="020F0502020204030204" pitchFamily="34" charset="0"/>
              </a:rPr>
              <a:t>Radar LIDAR</a:t>
            </a:r>
            <a:endParaRPr lang="fr-FR" sz="2800" dirty="0">
              <a:latin typeface="Calibri" panose="020F0502020204030204" pitchFamily="34" charset="0"/>
            </a:endParaRPr>
          </a:p>
          <a:p>
            <a:endParaRPr lang="fr-FR" sz="2800" dirty="0">
              <a:latin typeface="Calibri" panose="020F050202020403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4998904" y="4763413"/>
            <a:ext cx="2300784" cy="138499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fr-FR" sz="2800" dirty="0" smtClean="0">
              <a:latin typeface="Calibri" panose="020F0502020204030204" pitchFamily="34" charset="0"/>
            </a:endParaRPr>
          </a:p>
          <a:p>
            <a:pPr algn="ctr"/>
            <a:r>
              <a:rPr lang="fr-FR" sz="2800" dirty="0" smtClean="0">
                <a:latin typeface="Calibri" panose="020F0502020204030204" pitchFamily="34" charset="0"/>
              </a:rPr>
              <a:t>Conclusion</a:t>
            </a:r>
            <a:endParaRPr lang="fr-FR" sz="2800" dirty="0">
              <a:latin typeface="Calibri" panose="020F0502020204030204" pitchFamily="34" charset="0"/>
            </a:endParaRPr>
          </a:p>
          <a:p>
            <a:pPr algn="ctr"/>
            <a:endParaRPr lang="fr-FR" sz="2800" dirty="0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4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7584" y="260648"/>
            <a:ext cx="7467600" cy="1143000"/>
          </a:xfrm>
        </p:spPr>
        <p:txBody>
          <a:bodyPr/>
          <a:lstStyle/>
          <a:p>
            <a:pPr algn="ctr"/>
            <a:r>
              <a:rPr lang="fr-FR" u="sng" dirty="0" smtClean="0"/>
              <a:t>Introduction</a:t>
            </a:r>
            <a:endParaRPr lang="fr-FR" u="sng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27584" y="1483200"/>
            <a:ext cx="7467600" cy="4924800"/>
          </a:xfrm>
          <a:solidFill>
            <a:schemeClr val="bg1">
              <a:lumMod val="65000"/>
              <a:lumOff val="35000"/>
            </a:schemeClr>
          </a:solidFill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endParaRPr lang="fr-FR" sz="2800" dirty="0" smtClean="0">
              <a:latin typeface="Calibri" panose="020F0502020204030204" pitchFamily="34" charset="0"/>
            </a:endParaRPr>
          </a:p>
          <a:p>
            <a:r>
              <a:rPr lang="fr-FR" sz="2800" dirty="0" smtClean="0">
                <a:latin typeface="Calibri" panose="020F0502020204030204" pitchFamily="34" charset="0"/>
              </a:rPr>
              <a:t>Radar : </a:t>
            </a:r>
            <a:r>
              <a:rPr lang="fr-FR" sz="2800" b="1" dirty="0" err="1" smtClean="0">
                <a:latin typeface="Calibri" panose="020F0502020204030204" pitchFamily="34" charset="0"/>
              </a:rPr>
              <a:t>RA</a:t>
            </a:r>
            <a:r>
              <a:rPr lang="fr-FR" sz="2800" dirty="0" err="1" smtClean="0">
                <a:latin typeface="Calibri" panose="020F0502020204030204" pitchFamily="34" charset="0"/>
              </a:rPr>
              <a:t>dio</a:t>
            </a:r>
            <a:r>
              <a:rPr lang="fr-FR" sz="2800" dirty="0" smtClean="0">
                <a:latin typeface="Calibri" panose="020F0502020204030204" pitchFamily="34" charset="0"/>
              </a:rPr>
              <a:t> </a:t>
            </a:r>
            <a:r>
              <a:rPr lang="fr-FR" sz="2800" b="1" dirty="0" err="1" smtClean="0">
                <a:latin typeface="Calibri" panose="020F0502020204030204" pitchFamily="34" charset="0"/>
              </a:rPr>
              <a:t>D</a:t>
            </a:r>
            <a:r>
              <a:rPr lang="fr-FR" sz="2800" dirty="0" err="1" smtClean="0">
                <a:latin typeface="Calibri" panose="020F0502020204030204" pitchFamily="34" charset="0"/>
              </a:rPr>
              <a:t>etection</a:t>
            </a:r>
            <a:r>
              <a:rPr lang="fr-FR" sz="2800" dirty="0" smtClean="0">
                <a:latin typeface="Calibri" panose="020F0502020204030204" pitchFamily="34" charset="0"/>
              </a:rPr>
              <a:t> </a:t>
            </a:r>
            <a:r>
              <a:rPr lang="fr-FR" sz="2800" b="1" dirty="0" smtClean="0">
                <a:latin typeface="Calibri" panose="020F0502020204030204" pitchFamily="34" charset="0"/>
              </a:rPr>
              <a:t>A</a:t>
            </a:r>
            <a:r>
              <a:rPr lang="fr-FR" sz="2800" dirty="0" smtClean="0">
                <a:latin typeface="Calibri" panose="020F0502020204030204" pitchFamily="34" charset="0"/>
              </a:rPr>
              <a:t>nd </a:t>
            </a:r>
            <a:r>
              <a:rPr lang="fr-FR" sz="2800" b="1" dirty="0" err="1" smtClean="0">
                <a:latin typeface="Calibri" panose="020F0502020204030204" pitchFamily="34" charset="0"/>
              </a:rPr>
              <a:t>R</a:t>
            </a:r>
            <a:r>
              <a:rPr lang="fr-FR" sz="2800" dirty="0" err="1" smtClean="0">
                <a:latin typeface="Calibri" panose="020F0502020204030204" pitchFamily="34" charset="0"/>
              </a:rPr>
              <a:t>anging</a:t>
            </a:r>
            <a:r>
              <a:rPr lang="fr-FR" sz="2800" dirty="0" smtClean="0">
                <a:latin typeface="Calibri" panose="020F0502020204030204" pitchFamily="34" charset="0"/>
              </a:rPr>
              <a:t>.</a:t>
            </a:r>
          </a:p>
          <a:p>
            <a:r>
              <a:rPr lang="fr-FR" sz="2800" dirty="0" smtClean="0">
                <a:latin typeface="Calibri" panose="020F0502020204030204" pitchFamily="34" charset="0"/>
              </a:rPr>
              <a:t>1974 : Limitation de vitesse sur autoroute (130 km/h).</a:t>
            </a:r>
          </a:p>
          <a:p>
            <a:r>
              <a:rPr lang="fr-FR" sz="2800" dirty="0" smtClean="0">
                <a:latin typeface="Calibri" panose="020F0502020204030204" pitchFamily="34" charset="0"/>
              </a:rPr>
              <a:t>1946 : Premier radar (Mesta 100).</a:t>
            </a:r>
          </a:p>
          <a:p>
            <a:r>
              <a:rPr lang="fr-FR" sz="2800" dirty="0" smtClean="0">
                <a:latin typeface="Calibri" panose="020F0502020204030204" pitchFamily="34" charset="0"/>
              </a:rPr>
              <a:t>2003 : Mise en place du 1</a:t>
            </a:r>
            <a:r>
              <a:rPr lang="fr-FR" sz="2800" baseline="30000" dirty="0" smtClean="0">
                <a:latin typeface="Calibri" panose="020F0502020204030204" pitchFamily="34" charset="0"/>
              </a:rPr>
              <a:t>er</a:t>
            </a:r>
            <a:r>
              <a:rPr lang="fr-FR" sz="2800" dirty="0" smtClean="0">
                <a:latin typeface="Calibri" panose="020F0502020204030204" pitchFamily="34" charset="0"/>
              </a:rPr>
              <a:t> radar automatique (La Ville-du-Bois, Essonne).</a:t>
            </a:r>
          </a:p>
          <a:p>
            <a:r>
              <a:rPr lang="fr-FR" sz="2800" dirty="0" smtClean="0">
                <a:latin typeface="Calibri" panose="020F0502020204030204" pitchFamily="34" charset="0"/>
              </a:rPr>
              <a:t>A partir de 2004 : Déploiement du parc radar sur les autoroutes en France.</a:t>
            </a:r>
          </a:p>
        </p:txBody>
      </p:sp>
    </p:spTree>
    <p:extLst>
      <p:ext uri="{BB962C8B-B14F-4D97-AF65-F5344CB8AC3E}">
        <p14:creationId xmlns:p14="http://schemas.microsoft.com/office/powerpoint/2010/main" val="205678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7584" y="188640"/>
            <a:ext cx="7467600" cy="1143000"/>
          </a:xfrm>
        </p:spPr>
        <p:txBody>
          <a:bodyPr/>
          <a:lstStyle/>
          <a:p>
            <a:pPr algn="ctr"/>
            <a:r>
              <a:rPr lang="fr-FR" u="sng" dirty="0" smtClean="0"/>
              <a:t>Radars à ondes radio</a:t>
            </a:r>
            <a:endParaRPr lang="fr-FR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827584" y="1483200"/>
                <a:ext cx="7467600" cy="4924800"/>
              </a:xfr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rgbClr val="FF0000"/>
                </a:solidFill>
              </a:ln>
            </p:spPr>
            <p:txBody>
              <a:bodyPr>
                <a:normAutofit/>
              </a:bodyPr>
              <a:lstStyle/>
              <a:p>
                <a:r>
                  <a:rPr lang="fr-FR" sz="2800" dirty="0" smtClean="0"/>
                  <a:t>Emission d’une onde radio continue (f = 24 GHz).</a:t>
                </a:r>
              </a:p>
              <a:p>
                <a:r>
                  <a:rPr lang="fr-FR" sz="2800" dirty="0" smtClean="0"/>
                  <a:t>L’onde est réfléchie par le véhicule.</a:t>
                </a:r>
              </a:p>
              <a:p>
                <a:r>
                  <a:rPr lang="fr-FR" sz="2800" dirty="0" smtClean="0"/>
                  <a:t>Par effet Doppler(-</a:t>
                </a:r>
                <a:r>
                  <a:rPr lang="fr-FR" sz="2800" dirty="0" err="1" smtClean="0"/>
                  <a:t>Fizzeau</a:t>
                </a:r>
                <a:r>
                  <a:rPr lang="fr-FR" sz="2800" dirty="0" smtClean="0"/>
                  <a:t>), la fréquence réfléchie est différente.</a:t>
                </a:r>
              </a:p>
              <a:p>
                <a:r>
                  <a:rPr lang="fr-FR" sz="2800" dirty="0" smtClean="0"/>
                  <a:t>Le radar déduit donc la vitesse radiale du véhicule :</a:t>
                </a:r>
                <a:br>
                  <a:rPr lang="fr-FR" sz="2800" dirty="0" smtClean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800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fr-FR" sz="2800" b="0" i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</a:rPr>
                          <m:t>Fr</m:t>
                        </m:r>
                        <m:r>
                          <a:rPr lang="fr-FR" sz="2800" b="0" i="0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</a:rPr>
                          <m:t>Ft</m:t>
                        </m:r>
                        <m:r>
                          <a:rPr lang="fr-FR" sz="2800" b="0" i="0" smtClean="0">
                            <a:latin typeface="Cambria Math" panose="02040503050406030204" pitchFamily="18" charset="0"/>
                          </a:rPr>
                          <m:t>) ∗</m:t>
                        </m:r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fr-FR" sz="2800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fr-FR" sz="2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</a:rPr>
                          <m:t>Ft</m:t>
                        </m:r>
                      </m:den>
                    </m:f>
                  </m:oMath>
                </a14:m>
                <a:endParaRPr lang="fr-FR" sz="2800" dirty="0" smtClean="0"/>
              </a:p>
              <a:p>
                <a:endParaRPr lang="fr-FR" sz="2800" dirty="0" smtClean="0"/>
              </a:p>
              <a:p>
                <a:endParaRPr lang="fr-FR" sz="28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7584" y="1483200"/>
                <a:ext cx="7467600" cy="4924800"/>
              </a:xfrm>
              <a:blipFill rotWithShape="1">
                <a:blip r:embed="rId2"/>
                <a:stretch>
                  <a:fillRect l="-326" t="-1111" r="-1548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885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7584" y="260648"/>
            <a:ext cx="7467600" cy="1143000"/>
          </a:xfrm>
        </p:spPr>
        <p:txBody>
          <a:bodyPr/>
          <a:lstStyle/>
          <a:p>
            <a:pPr algn="ctr"/>
            <a:r>
              <a:rPr lang="fr-FR" u="sng" dirty="0" smtClean="0"/>
              <a:t>Radar LIDAR</a:t>
            </a:r>
            <a:endParaRPr lang="fr-FR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827584" y="1484784"/>
                <a:ext cx="7467600" cy="4925144"/>
              </a:xfr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rgbClr val="FF0000"/>
                </a:solidFill>
              </a:ln>
            </p:spPr>
            <p:txBody>
              <a:bodyPr>
                <a:normAutofit/>
              </a:bodyPr>
              <a:lstStyle/>
              <a:p>
                <a:r>
                  <a:rPr lang="fr-FR" sz="2800" dirty="0" smtClean="0">
                    <a:latin typeface="Calibri" panose="020F0502020204030204" pitchFamily="34" charset="0"/>
                  </a:rPr>
                  <a:t>LIDAR = </a:t>
                </a:r>
                <a:r>
                  <a:rPr lang="fr-FR" sz="2800" b="1" dirty="0" err="1" smtClean="0">
                    <a:latin typeface="Calibri" panose="020F0502020204030204" pitchFamily="34" charset="0"/>
                  </a:rPr>
                  <a:t>LI</a:t>
                </a:r>
                <a:r>
                  <a:rPr lang="fr-FR" sz="2800" dirty="0" err="1" smtClean="0">
                    <a:latin typeface="Calibri" panose="020F0502020204030204" pitchFamily="34" charset="0"/>
                  </a:rPr>
                  <a:t>ght</a:t>
                </a:r>
                <a:r>
                  <a:rPr lang="fr-FR" sz="2800" dirty="0" smtClean="0">
                    <a:latin typeface="Calibri" panose="020F0502020204030204" pitchFamily="34" charset="0"/>
                  </a:rPr>
                  <a:t> </a:t>
                </a:r>
                <a:r>
                  <a:rPr lang="fr-FR" sz="2800" b="1" dirty="0" err="1" smtClean="0">
                    <a:latin typeface="Calibri" panose="020F0502020204030204" pitchFamily="34" charset="0"/>
                  </a:rPr>
                  <a:t>D</a:t>
                </a:r>
                <a:r>
                  <a:rPr lang="fr-FR" sz="2800" dirty="0" err="1" smtClean="0">
                    <a:latin typeface="Calibri" panose="020F0502020204030204" pitchFamily="34" charset="0"/>
                  </a:rPr>
                  <a:t>etection</a:t>
                </a:r>
                <a:r>
                  <a:rPr lang="fr-FR" sz="2800" dirty="0" smtClean="0">
                    <a:latin typeface="Calibri" panose="020F0502020204030204" pitchFamily="34" charset="0"/>
                  </a:rPr>
                  <a:t> </a:t>
                </a:r>
                <a:r>
                  <a:rPr lang="fr-FR" sz="2800" b="1" dirty="0" smtClean="0">
                    <a:latin typeface="Calibri" panose="020F0502020204030204" pitchFamily="34" charset="0"/>
                  </a:rPr>
                  <a:t>A</a:t>
                </a:r>
                <a:r>
                  <a:rPr lang="fr-FR" sz="2800" dirty="0" smtClean="0">
                    <a:latin typeface="Calibri" panose="020F0502020204030204" pitchFamily="34" charset="0"/>
                  </a:rPr>
                  <a:t>nd </a:t>
                </a:r>
                <a:r>
                  <a:rPr lang="fr-FR" sz="2800" b="1" dirty="0" err="1" smtClean="0">
                    <a:latin typeface="Calibri" panose="020F0502020204030204" pitchFamily="34" charset="0"/>
                  </a:rPr>
                  <a:t>R</a:t>
                </a:r>
                <a:r>
                  <a:rPr lang="fr-FR" sz="2800" dirty="0" err="1" smtClean="0">
                    <a:latin typeface="Calibri" panose="020F0502020204030204" pitchFamily="34" charset="0"/>
                  </a:rPr>
                  <a:t>anging</a:t>
                </a:r>
                <a:r>
                  <a:rPr lang="fr-FR" sz="2800" dirty="0" smtClean="0">
                    <a:latin typeface="Calibri" panose="020F0502020204030204" pitchFamily="34" charset="0"/>
                  </a:rPr>
                  <a:t>.</a:t>
                </a:r>
              </a:p>
              <a:p>
                <a:r>
                  <a:rPr lang="fr-FR" sz="2800" dirty="0" smtClean="0">
                    <a:latin typeface="Calibri" panose="020F0502020204030204" pitchFamily="34" charset="0"/>
                  </a:rPr>
                  <a:t>Ce radar travaille avec une PRF très élevé (donc une PRT très faible).</a:t>
                </a:r>
              </a:p>
              <a:p>
                <a:r>
                  <a:rPr lang="fr-FR" sz="2800" dirty="0" smtClean="0">
                    <a:latin typeface="Calibri" panose="020F0502020204030204" pitchFamily="34" charset="0"/>
                  </a:rPr>
                  <a:t>Emission d’un laser, réfléchi par le véhicule et retourné au radar.</a:t>
                </a:r>
              </a:p>
              <a:p>
                <a:r>
                  <a:rPr lang="fr-FR" sz="2800" dirty="0" smtClean="0">
                    <a:latin typeface="Calibri" panose="020F0502020204030204" pitchFamily="34" charset="0"/>
                  </a:rPr>
                  <a:t>Puis émission d’un 2</a:t>
                </a:r>
                <a:r>
                  <a:rPr lang="fr-FR" sz="2800" baseline="30000" dirty="0" smtClean="0">
                    <a:latin typeface="Calibri" panose="020F0502020204030204" pitchFamily="34" charset="0"/>
                  </a:rPr>
                  <a:t>nd</a:t>
                </a:r>
                <a:r>
                  <a:rPr lang="fr-FR" sz="2800" dirty="0" smtClean="0">
                    <a:latin typeface="Calibri" panose="020F0502020204030204" pitchFamily="34" charset="0"/>
                  </a:rPr>
                  <a:t> laser qui suit le même parcours, puis un 3</a:t>
                </a:r>
                <a:r>
                  <a:rPr lang="fr-FR" sz="2800" baseline="30000" dirty="0" smtClean="0">
                    <a:latin typeface="Calibri" panose="020F0502020204030204" pitchFamily="34" charset="0"/>
                  </a:rPr>
                  <a:t>ème</a:t>
                </a:r>
                <a:r>
                  <a:rPr lang="fr-FR" sz="2800" dirty="0" smtClean="0">
                    <a:latin typeface="Calibri" panose="020F0502020204030204" pitchFamily="34" charset="0"/>
                  </a:rPr>
                  <a:t> </a:t>
                </a:r>
                <a:r>
                  <a:rPr lang="fr-FR" sz="2800" dirty="0" err="1" smtClean="0">
                    <a:latin typeface="Calibri" panose="020F0502020204030204" pitchFamily="34" charset="0"/>
                  </a:rPr>
                  <a:t>etc</a:t>
                </a:r>
                <a:r>
                  <a:rPr lang="fr-FR" sz="2800" dirty="0" smtClean="0">
                    <a:latin typeface="Calibri" panose="020F0502020204030204" pitchFamily="34" charset="0"/>
                  </a:rPr>
                  <a:t> … </a:t>
                </a:r>
              </a:p>
              <a:p>
                <a:r>
                  <a:rPr lang="fr-FR" sz="2800" dirty="0" smtClean="0">
                    <a:latin typeface="Calibri" panose="020F0502020204030204" pitchFamily="34" charset="0"/>
                  </a:rPr>
                  <a:t>La vitesse radiale sera :</a:t>
                </a:r>
                <a:r>
                  <a:rPr lang="fr-FR" sz="2400" dirty="0">
                    <a:latin typeface="Calibri" panose="020F0502020204030204" pitchFamily="34" charset="0"/>
                  </a:rPr>
                  <a:t/>
                </a:r>
                <a:br>
                  <a:rPr lang="fr-FR" sz="2400" dirty="0">
                    <a:latin typeface="Calibri" panose="020F0502020204030204" pitchFamily="34" charset="0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fr-FR" sz="2400" b="0" i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400" b="0" i="0" smtClean="0">
                            <a:latin typeface="Cambria Math" panose="02040503050406030204" pitchFamily="18" charset="0"/>
                          </a:rPr>
                          <m:t>Δθ</m:t>
                        </m:r>
                        <m:r>
                          <a:rPr lang="fr-FR" sz="2400" b="0" i="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fr-FR" sz="2400" b="0" i="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PRF</m:t>
                        </m:r>
                      </m:num>
                      <m:den>
                        <m:r>
                          <a:rPr lang="fr-FR" sz="2400" b="0" i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l-GR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  <m:r>
                          <a:rPr lang="fr-FR" sz="2400" b="0" i="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f</m:t>
                        </m:r>
                      </m:den>
                    </m:f>
                  </m:oMath>
                </a14:m>
                <a:endParaRPr lang="fr-FR" sz="2800" dirty="0" smtClean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7584" y="1484784"/>
                <a:ext cx="7467600" cy="4925144"/>
              </a:xfrm>
              <a:blipFill rotWithShape="0">
                <a:blip r:embed="rId2"/>
                <a:stretch>
                  <a:fillRect l="-326" t="-1112" r="-1793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511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48816" y="274638"/>
            <a:ext cx="7467600" cy="1143000"/>
          </a:xfrm>
        </p:spPr>
        <p:txBody>
          <a:bodyPr/>
          <a:lstStyle/>
          <a:p>
            <a:pPr algn="ctr"/>
            <a:r>
              <a:rPr lang="fr-FR" u="sng" dirty="0" smtClean="0"/>
              <a:t>Conclusion</a:t>
            </a:r>
            <a:endParaRPr lang="fr-FR" u="sng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27584" y="1556792"/>
            <a:ext cx="7467600" cy="4525963"/>
          </a:xfrm>
          <a:solidFill>
            <a:schemeClr val="bg1">
              <a:lumMod val="65000"/>
              <a:lumOff val="35000"/>
            </a:schemeClr>
          </a:solidFill>
          <a:ln>
            <a:solidFill>
              <a:srgbClr val="FF0000"/>
            </a:solidFill>
          </a:ln>
        </p:spPr>
        <p:txBody>
          <a:bodyPr>
            <a:normAutofit fontScale="92500"/>
          </a:bodyPr>
          <a:lstStyle/>
          <a:p>
            <a:r>
              <a:rPr lang="fr-FR" dirty="0">
                <a:latin typeface="Calibri" panose="020F0502020204030204" pitchFamily="34" charset="0"/>
              </a:rPr>
              <a:t>Depuis 2003, près de 2200 radars installés en France.</a:t>
            </a:r>
          </a:p>
          <a:p>
            <a:r>
              <a:rPr lang="fr-FR" dirty="0">
                <a:latin typeface="Calibri" panose="020F0502020204030204" pitchFamily="34" charset="0"/>
              </a:rPr>
              <a:t>Les amendes peuvent aller de 68€ à 1500€.</a:t>
            </a:r>
          </a:p>
          <a:p>
            <a:r>
              <a:rPr lang="fr-FR" dirty="0">
                <a:latin typeface="Calibri" panose="020F0502020204030204" pitchFamily="34" charset="0"/>
              </a:rPr>
              <a:t>Un gain d’environ 208k € par an pour un radar.</a:t>
            </a:r>
          </a:p>
          <a:p>
            <a:r>
              <a:rPr lang="fr-FR" dirty="0">
                <a:latin typeface="Calibri" panose="020F0502020204030204" pitchFamily="34" charset="0"/>
              </a:rPr>
              <a:t>Par rapport à 2003, on compte environ 30 000 accidents de moins.</a:t>
            </a:r>
          </a:p>
          <a:p>
            <a:endParaRPr lang="fr-FR" dirty="0">
              <a:latin typeface="Calibri" panose="020F0502020204030204" pitchFamily="34" charset="0"/>
            </a:endParaRPr>
          </a:p>
          <a:p>
            <a:pPr algn="ctr"/>
            <a:r>
              <a:rPr lang="fr-FR" dirty="0">
                <a:latin typeface="Calibri" panose="020F0502020204030204" pitchFamily="34" charset="0"/>
              </a:rPr>
              <a:t>Quand vous </a:t>
            </a:r>
            <a:r>
              <a:rPr lang="fr-FR" dirty="0" smtClean="0">
                <a:latin typeface="Calibri" panose="020F0502020204030204" pitchFamily="34" charset="0"/>
              </a:rPr>
              <a:t>roulez trop vite, </a:t>
            </a:r>
            <a:r>
              <a:rPr lang="fr-FR" dirty="0">
                <a:latin typeface="Calibri" panose="020F0502020204030204" pitchFamily="34" charset="0"/>
              </a:rPr>
              <a:t>souriez, vous êtes </a:t>
            </a:r>
            <a:r>
              <a:rPr lang="fr-FR" dirty="0" smtClean="0">
                <a:latin typeface="Calibri" panose="020F0502020204030204" pitchFamily="34" charset="0"/>
              </a:rPr>
              <a:t>filmé.</a:t>
            </a:r>
            <a:endParaRPr lang="fr-FR" dirty="0">
              <a:latin typeface="Calibri" panose="020F0502020204030204" pitchFamily="34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037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nique">
  <a:themeElements>
    <a:clrScheme name="Technique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que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que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738</TotalTime>
  <Words>237</Words>
  <Application>Microsoft Office PowerPoint</Application>
  <PresentationFormat>Affichage à l'écran (4:3)</PresentationFormat>
  <Paragraphs>38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Cambria Math</vt:lpstr>
      <vt:lpstr>Franklin Gothic Book</vt:lpstr>
      <vt:lpstr>Wingdings 2</vt:lpstr>
      <vt:lpstr>Technique</vt:lpstr>
      <vt:lpstr>Présentation PowerPoint</vt:lpstr>
      <vt:lpstr>Plan</vt:lpstr>
      <vt:lpstr>Introduction</vt:lpstr>
      <vt:lpstr>Radars à ondes radio</vt:lpstr>
      <vt:lpstr>Radar LIDAR</vt:lpstr>
      <vt:lpstr>Conclusion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hugo</dc:creator>
  <cp:lastModifiedBy>Arthur G.</cp:lastModifiedBy>
  <cp:revision>54</cp:revision>
  <dcterms:created xsi:type="dcterms:W3CDTF">2014-04-29T16:13:38Z</dcterms:created>
  <dcterms:modified xsi:type="dcterms:W3CDTF">2014-05-12T12:32:37Z</dcterms:modified>
</cp:coreProperties>
</file>